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77" r:id="rId4"/>
    <p:sldId id="262" r:id="rId5"/>
    <p:sldId id="269" r:id="rId6"/>
    <p:sldId id="268" r:id="rId7"/>
    <p:sldId id="270" r:id="rId8"/>
    <p:sldId id="293" r:id="rId9"/>
    <p:sldId id="281" r:id="rId10"/>
    <p:sldId id="282" r:id="rId11"/>
    <p:sldId id="283" r:id="rId12"/>
    <p:sldId id="285" r:id="rId13"/>
    <p:sldId id="284" r:id="rId14"/>
    <p:sldId id="286" r:id="rId15"/>
    <p:sldId id="287" r:id="rId16"/>
    <p:sldId id="290" r:id="rId17"/>
    <p:sldId id="289" r:id="rId18"/>
    <p:sldId id="291" r:id="rId19"/>
    <p:sldId id="295" r:id="rId20"/>
    <p:sldId id="294" r:id="rId21"/>
    <p:sldId id="2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49" autoAdjust="0"/>
    <p:restoredTop sz="86372"/>
  </p:normalViewPr>
  <p:slideViewPr>
    <p:cSldViewPr snapToGrid="0">
      <p:cViewPr>
        <p:scale>
          <a:sx n="95" d="100"/>
          <a:sy n="95" d="100"/>
        </p:scale>
        <p:origin x="424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1A6C7-A58E-4351-9671-2A35B5E60821}" type="datetimeFigureOut">
              <a:rPr lang="en-US" smtClean="0"/>
              <a:t>11/5/18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A7130-4CBE-42E6-BDBA-E043C70A0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71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1E239C-B6FC-40CE-A350-2420A4E94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FB5A471-B1B0-44A9-A496-7C9DCCD06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5586FE-D97F-4649-84B5-B4356A778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B242-ABFB-4934-996F-B46D7D7D8603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9339A7-FBC5-4CA2-85E2-56BEF598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789716-A068-46D3-ACD4-8AB41AA2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FCEF-6948-4E8F-B3F3-1AF45B296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20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2F7462-9314-4D36-86F0-C4DEA6D1F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1F2F99-2C3B-4EA5-A64A-254FC5D54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D417D6-2C28-48D8-B236-C2A85F85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B242-ABFB-4934-996F-B46D7D7D8603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693612-8F3D-46AE-BE80-F127812C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C2D616-26CE-417E-857C-336F97F5E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FCEF-6948-4E8F-B3F3-1AF45B296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42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BF3FC1D-8B42-4344-B9F4-3DA4D102E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2DC943-5110-4DEB-9248-BE8BBBF64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5F5EBB-9979-47C0-937F-EA4BA5CA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B242-ABFB-4934-996F-B46D7D7D8603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0A4351-520D-4415-B863-FD5B7299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99603-F338-4037-A588-57858747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FCEF-6948-4E8F-B3F3-1AF45B296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72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0D4C99-0486-4150-BB85-5F2C95E6E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57511E-1E41-43B7-BC01-38CD62101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663220-A4EB-4261-9D62-D3ADF6842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B242-ABFB-4934-996F-B46D7D7D8603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721DDF-2708-4C9A-8EDE-E92A961AF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0898D1-6096-4ACD-B49B-B775D205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FCEF-6948-4E8F-B3F3-1AF45B296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1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9AC64E-01D3-4D59-AA28-7BE1C47D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F53B55-DEA3-46F9-938A-0C405585A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643B97-5FCD-4023-B9E6-170DD00C4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B242-ABFB-4934-996F-B46D7D7D8603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81868B-BC49-4139-90FA-FA4EB753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3DC026-7FA6-4803-BB15-900D7CB9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FCEF-6948-4E8F-B3F3-1AF45B296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44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899EFD-DB3D-4FFF-A1EE-1A6AA683F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90934F-59B6-43E4-96E5-AB64DFC44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B6C110-EDF4-4455-8712-77A93D1CE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1AD7E3-0BE1-463A-9882-1F2F3A4B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B242-ABFB-4934-996F-B46D7D7D8603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775C75-BE27-4300-A4D6-446466107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42EF5E-E1DE-4886-8587-3804DC544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FCEF-6948-4E8F-B3F3-1AF45B296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7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94AAED-C544-48EF-B3C6-50C55D4E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EB930A-890C-45EA-A8B7-17E46B4C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93B6E9-CFC1-49DB-830F-367BF9B2A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9FD963-0264-49AC-9296-60B6DFA3E0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1B0CC9-944B-4E87-9747-CD555B82D0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A7C9370-99B2-4432-912D-F63C9815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B242-ABFB-4934-996F-B46D7D7D8603}" type="datetimeFigureOut">
              <a:rPr lang="en-US" smtClean="0"/>
              <a:t>11/5/18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2E125E6-9934-4374-A362-AC178465D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8E7CB1-5913-49B2-B81A-B3E1AA2DC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FCEF-6948-4E8F-B3F3-1AF45B296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7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21CE3D-0F34-4F24-9960-D839AA10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BE56318-69D8-492F-A11F-77B6E005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B242-ABFB-4934-996F-B46D7D7D8603}" type="datetimeFigureOut">
              <a:rPr lang="en-US" smtClean="0"/>
              <a:t>11/5/18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3D69B59-62F8-465A-AEA7-51701745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EAB942-BD08-4CC7-AC5D-EAF84614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FCEF-6948-4E8F-B3F3-1AF45B296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76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7352AE-5B7A-4613-A86D-9585280D5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B242-ABFB-4934-996F-B46D7D7D8603}" type="datetimeFigureOut">
              <a:rPr lang="en-US" smtClean="0"/>
              <a:t>11/5/18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0F28131-2519-4CEE-A7CF-6526D3C9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876A09-78D6-432D-8318-3AF8F9F9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FCEF-6948-4E8F-B3F3-1AF45B296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0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AF8223-7CC4-441F-9A3C-8BC3EF403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1CA52A-DE50-4B06-A6FF-2FB9BE1D0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0D75760-FC75-4CAD-98D7-6665A4E98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BD50A-BB03-46B9-91BD-0D9076E4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B242-ABFB-4934-996F-B46D7D7D8603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6A90C3-B912-494F-894F-BD4FC29A8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BCC60D-71D5-47B3-A29D-8BEF63DC0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FCEF-6948-4E8F-B3F3-1AF45B296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4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C6AF61-0693-4435-A50E-0384DD7A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9FEFB8E-7DBA-412E-AAB0-FBB2872C3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40138E-C8A2-41DF-A05F-A3742FA2B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FE17DD-A3E7-49E8-8C4A-8F98AC22E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B242-ABFB-4934-996F-B46D7D7D8603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E4EDDE-E6B8-4E6B-8D3E-B566AC07B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A0A96D-ADFD-417F-BE43-B74518D09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FCEF-6948-4E8F-B3F3-1AF45B296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4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2D35869-10EA-42E7-89E4-359872A3E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66993F-A570-48C0-9F82-81C9F4164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FB1E7F-D287-4779-A188-CEB080B7AF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0B242-ABFB-4934-996F-B46D7D7D8603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49820E-0A0C-41F0-88FB-EACEEA813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9F73BC-CEFE-4FFD-B0E4-856AF3609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BFCEF-6948-4E8F-B3F3-1AF45B296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9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866711-28F3-401E-82F0-CB4F340A1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9529" y="1310622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Exam 3 review</a:t>
            </a:r>
            <a:r>
              <a:rPr lang="en-US" dirty="0"/>
              <a:t/>
            </a:r>
            <a:br>
              <a:rPr lang="en-US" dirty="0"/>
            </a:br>
            <a:r>
              <a:rPr lang="en-US" sz="4000" dirty="0" smtClean="0"/>
              <a:t> </a:t>
            </a:r>
            <a:r>
              <a:rPr lang="en-US" sz="4000" dirty="0"/>
              <a:t>Acid/Base </a:t>
            </a:r>
            <a:r>
              <a:rPr lang="en-US" sz="4000" dirty="0" smtClean="0"/>
              <a:t>Equilibria and </a:t>
            </a:r>
            <a:r>
              <a:rPr lang="en-US" sz="4000" dirty="0"/>
              <a:t>Solubility </a:t>
            </a:r>
            <a:r>
              <a:rPr lang="en-US" sz="4000" dirty="0" smtClean="0"/>
              <a:t>Equilibrium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7EA2EE4-50FC-4895-967B-BFCB7B11F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9529" y="3698222"/>
            <a:ext cx="9144000" cy="1655762"/>
          </a:xfrm>
        </p:spPr>
        <p:txBody>
          <a:bodyPr/>
          <a:lstStyle/>
          <a:p>
            <a:r>
              <a:rPr lang="en-US" dirty="0" smtClean="0"/>
              <a:t>Grace 11/5/18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9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9E4950-39A7-43B9-A66E-296B4A129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50D178-A426-41D7-A025-4BD9AD3F3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835"/>
            <a:ext cx="10515600" cy="4773705"/>
          </a:xfrm>
        </p:spPr>
        <p:txBody>
          <a:bodyPr>
            <a:normAutofit/>
          </a:bodyPr>
          <a:lstStyle/>
          <a:p>
            <a:r>
              <a:rPr lang="en-US" dirty="0"/>
              <a:t>Equivalence </a:t>
            </a:r>
            <a:r>
              <a:rPr lang="en-US" dirty="0" smtClean="0"/>
              <a:t>point: point </a:t>
            </a:r>
            <a:r>
              <a:rPr lang="en-US" dirty="0"/>
              <a:t>in a titration at </a:t>
            </a:r>
            <a:r>
              <a:rPr lang="en-US" dirty="0" smtClean="0"/>
              <a:t>which </a:t>
            </a:r>
            <a:r>
              <a:rPr lang="en-US" b="1" dirty="0" smtClean="0"/>
              <a:t>stoichiometric </a:t>
            </a:r>
            <a:r>
              <a:rPr lang="en-US" dirty="0"/>
              <a:t>amounts of acid and base </a:t>
            </a:r>
            <a:r>
              <a:rPr lang="en-US" dirty="0" smtClean="0"/>
              <a:t>have reacted</a:t>
            </a:r>
            <a:r>
              <a:rPr lang="en-US" dirty="0"/>
              <a:t> </a:t>
            </a:r>
            <a:r>
              <a:rPr lang="en-US" dirty="0" smtClean="0"/>
              <a:t>(perfect neutralization)</a:t>
            </a:r>
          </a:p>
          <a:p>
            <a:r>
              <a:rPr lang="en-US" dirty="0" smtClean="0"/>
              <a:t>Half </a:t>
            </a:r>
            <a:r>
              <a:rPr lang="en-US" dirty="0"/>
              <a:t>equivalence </a:t>
            </a:r>
            <a:r>
              <a:rPr lang="en-US" dirty="0" smtClean="0"/>
              <a:t>point: point </a:t>
            </a:r>
            <a:r>
              <a:rPr lang="en-US" dirty="0"/>
              <a:t>at which exactly half of the original analyte has been neutralized (pH = </a:t>
            </a:r>
            <a:r>
              <a:rPr lang="en-US" dirty="0" err="1"/>
              <a:t>pKa</a:t>
            </a:r>
            <a:r>
              <a:rPr lang="en-US" dirty="0"/>
              <a:t> at this point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Example: If I used 10mL titrant </a:t>
            </a:r>
            <a:r>
              <a:rPr lang="en-US" dirty="0" err="1" smtClean="0"/>
              <a:t>NaOH</a:t>
            </a:r>
            <a:r>
              <a:rPr lang="en-US" dirty="0" smtClean="0"/>
              <a:t>(</a:t>
            </a:r>
            <a:r>
              <a:rPr lang="en-US" dirty="0" err="1" smtClean="0"/>
              <a:t>aq</a:t>
            </a:r>
            <a:r>
              <a:rPr lang="en-US" dirty="0" smtClean="0"/>
              <a:t>) </a:t>
            </a:r>
            <a:r>
              <a:rPr lang="en-US" dirty="0"/>
              <a:t>at equivalence point, Half equivalence point is when 5mL </a:t>
            </a:r>
            <a:r>
              <a:rPr lang="en-US" dirty="0" err="1" smtClean="0"/>
              <a:t>NaOH</a:t>
            </a:r>
            <a:r>
              <a:rPr lang="en-US" dirty="0" smtClean="0"/>
              <a:t>(</a:t>
            </a:r>
            <a:r>
              <a:rPr lang="en-US" dirty="0" err="1" smtClean="0"/>
              <a:t>aq</a:t>
            </a:r>
            <a:r>
              <a:rPr lang="en-US" dirty="0" smtClean="0"/>
              <a:t>) </a:t>
            </a:r>
            <a:r>
              <a:rPr lang="en-US" dirty="0"/>
              <a:t>is added.</a:t>
            </a:r>
          </a:p>
          <a:p>
            <a:r>
              <a:rPr lang="en-US" dirty="0"/>
              <a:t>End point- point at which an indicator changes </a:t>
            </a:r>
            <a:r>
              <a:rPr lang="en-US" dirty="0" smtClean="0"/>
              <a:t>color</a:t>
            </a:r>
            <a:r>
              <a:rPr lang="en-US" dirty="0" smtClean="0">
                <a:sym typeface="Wingdings"/>
              </a:rPr>
              <a:t> Stop titration</a:t>
            </a:r>
            <a:endParaRPr lang="en-US" dirty="0" smtClean="0"/>
          </a:p>
          <a:p>
            <a:pPr lvl="1"/>
            <a:r>
              <a:rPr lang="en-US" dirty="0"/>
              <a:t>DIFFERENCE = TITRATION ERROR.</a:t>
            </a:r>
          </a:p>
          <a:p>
            <a:pPr lvl="1"/>
            <a:r>
              <a:rPr lang="en-US" dirty="0"/>
              <a:t>We want to minimize this </a:t>
            </a:r>
            <a:r>
              <a:rPr lang="en-US" dirty="0" smtClean="0"/>
              <a:t>difference</a:t>
            </a:r>
            <a:r>
              <a:rPr lang="en-US" dirty="0" smtClean="0">
                <a:sym typeface="Wingdings"/>
              </a:rPr>
              <a:t> Proper choice of indicator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6AE181C-4891-4C76-8051-ADFDB0489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20E3-CD67-4BDF-82DB-3D5FCA5A49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3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1E72A-A651-4397-A171-A4F0F3B25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E0E634-6EBD-4E32-8803-ABDD7B380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Special types of weak acids or bases that have different colors when protonated or </a:t>
            </a:r>
            <a:r>
              <a:rPr lang="en-US" dirty="0" smtClean="0"/>
              <a:t>deprotonated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Only </a:t>
            </a:r>
            <a:r>
              <a:rPr lang="en-US" dirty="0"/>
              <a:t>requires 1-2 </a:t>
            </a:r>
            <a:r>
              <a:rPr lang="en-US" dirty="0" smtClean="0"/>
              <a:t>drops (</a:t>
            </a:r>
            <a:r>
              <a:rPr lang="en-US" dirty="0" err="1" smtClean="0"/>
              <a:t>Conc</a:t>
            </a:r>
            <a:r>
              <a:rPr lang="en-US" dirty="0" smtClean="0"/>
              <a:t>&lt;&lt; 0.001M)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color is very intense to be visible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Doesn’t impact pH or overall concentration because quantity is so minute</a:t>
            </a:r>
          </a:p>
          <a:p>
            <a:r>
              <a:rPr lang="en-US" dirty="0" smtClean="0"/>
              <a:t>Choice of indicator?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smtClean="0"/>
              <a:t>changes </a:t>
            </a:r>
            <a:r>
              <a:rPr lang="en-US" dirty="0"/>
              <a:t>color </a:t>
            </a:r>
            <a:r>
              <a:rPr lang="en-US" dirty="0" smtClean="0"/>
              <a:t>close to the </a:t>
            </a:r>
            <a:r>
              <a:rPr lang="en-US" dirty="0"/>
              <a:t>equivalence point </a:t>
            </a:r>
            <a:r>
              <a:rPr lang="en-US" dirty="0" smtClean="0"/>
              <a:t>pH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An appropriate indicator should have a </a:t>
            </a:r>
            <a:r>
              <a:rPr lang="en-US" dirty="0" err="1" smtClean="0"/>
              <a:t>pKa</a:t>
            </a:r>
            <a:r>
              <a:rPr lang="en-US" dirty="0" smtClean="0"/>
              <a:t>: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 smtClean="0"/>
              <a:t>    pH(equivalence point)= pKa</a:t>
            </a:r>
            <a:r>
              <a:rPr lang="en-US" altLang="zh-CN" dirty="0" smtClean="0"/>
              <a:t>±1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F4A6F5-5D4B-46D7-A542-5603B2D5C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20E3-CD67-4BDF-82DB-3D5FCA5A49E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988" y="1825414"/>
            <a:ext cx="3139142" cy="17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6D7119-38D0-4A2F-BA79-07A69EEA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Polyprotic acids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B9CF3950-49AF-44BA-98DB-B658D30F7C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3389" y="1422213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Acids with more than one acidic proton</a:t>
                </a:r>
              </a:p>
              <a:p>
                <a:pPr lvl="1"/>
                <a:r>
                  <a:rPr lang="en-US" dirty="0"/>
                  <a:t>Each proton has its own equilibrium (multiple Ka’s)</a:t>
                </a:r>
              </a:p>
              <a:p>
                <a:pPr lvl="1"/>
                <a:r>
                  <a:rPr lang="en-US" dirty="0"/>
                  <a:t>One proton comes off completely before the next</a:t>
                </a:r>
              </a:p>
              <a:p>
                <a:pPr lvl="1"/>
                <a:r>
                  <a:rPr lang="en-US" dirty="0"/>
                  <a:t>H</a:t>
                </a:r>
                <a:r>
                  <a:rPr lang="en-US" baseline="-25000" dirty="0"/>
                  <a:t>3</a:t>
                </a:r>
                <a:r>
                  <a:rPr lang="en-US" dirty="0"/>
                  <a:t>PO</a:t>
                </a:r>
                <a:r>
                  <a:rPr lang="en-US" baseline="-25000" dirty="0"/>
                  <a:t>4</a:t>
                </a:r>
                <a:r>
                  <a:rPr lang="en-US" dirty="0"/>
                  <a:t> is a great example</a:t>
                </a:r>
              </a:p>
              <a:p>
                <a:r>
                  <a:rPr lang="en-US" dirty="0"/>
                  <a:t>Fraction of species diagram for diprotic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2−</m:t>
                            </m:r>
                          </m:sup>
                        </m:sSup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2−</m:t>
                                </m:r>
                              </m:sup>
                            </m:sSup>
                          </m:e>
                        </m:d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2−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9CF3950-49AF-44BA-98DB-B658D30F7C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3389" y="1422213"/>
                <a:ext cx="10515600" cy="4351338"/>
              </a:xfrm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1EE380-4EFF-42AC-A9EF-D065F55F0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20E3-CD67-4BDF-82DB-3D5FCA5A49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00BA1E-242C-4988-9E87-4583C03D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Dominant species @ a pH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620671-F56E-4797-A04D-327D3F146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4351338"/>
          </a:xfrm>
        </p:spPr>
        <p:txBody>
          <a:bodyPr/>
          <a:lstStyle/>
          <a:p>
            <a:r>
              <a:rPr lang="en-US" dirty="0"/>
              <a:t>If you find a molecule in solution, does it have a particular proton attached, or is the proton free in solution?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B6E0A9-F30B-4AEE-82A7-D264A3965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759" y="2155814"/>
            <a:ext cx="6950842" cy="16897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7525720-4EF3-4B65-A39A-A5E84BA9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20E3-CD67-4BDF-82DB-3D5FCA5A49E4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0418" y="4131747"/>
            <a:ext cx="6096000" cy="480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Use the curve: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BBD819-B7D7-4181-B745-8F8E5BB19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923" y="3867006"/>
            <a:ext cx="4161182" cy="285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0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Solubility Equilibria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5195"/>
            <a:ext cx="10403541" cy="877700"/>
          </a:xfrm>
        </p:spPr>
        <p:txBody>
          <a:bodyPr/>
          <a:lstStyle/>
          <a:p>
            <a:r>
              <a:rPr lang="en-US" dirty="0" err="1" smtClean="0"/>
              <a:t>Ksp</a:t>
            </a:r>
            <a:r>
              <a:rPr lang="en-US" dirty="0" smtClean="0"/>
              <a:t>: The </a:t>
            </a:r>
            <a:r>
              <a:rPr lang="en-US" dirty="0"/>
              <a:t>product of the equilibrium concentrations of </a:t>
            </a:r>
            <a:r>
              <a:rPr lang="en-US" dirty="0" smtClean="0"/>
              <a:t>ions in </a:t>
            </a:r>
            <a:r>
              <a:rPr lang="en-US" dirty="0"/>
              <a:t>a SATURATED solution of an ionic </a:t>
            </a:r>
            <a:r>
              <a:rPr lang="en-US" dirty="0" smtClean="0"/>
              <a:t>compound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565" y="3832636"/>
            <a:ext cx="9144000" cy="166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645" y="2170489"/>
            <a:ext cx="4559300" cy="1663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9565" y="5493231"/>
            <a:ext cx="10242176" cy="10554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Ion Effect on Solubility Product Constants</a:t>
            </a:r>
          </a:p>
          <a:p>
            <a:pPr marL="685800" lvl="1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800" dirty="0" err="1"/>
              <a:t>Ksp</a:t>
            </a:r>
            <a:r>
              <a:rPr lang="en-US" sz="2800" dirty="0"/>
              <a:t> is fixed for a given salt at a given temperature, if we have ions in solution already, the salt will dissolve less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87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#1. Indicator choice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720" y="1449107"/>
            <a:ext cx="4994491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42647" y="1311461"/>
            <a:ext cx="684900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</a:pPr>
            <a:r>
              <a:rPr lang="en-US" sz="2600" dirty="0" smtClean="0"/>
              <a:t>Key: 1 is correct</a:t>
            </a:r>
          </a:p>
          <a:p>
            <a:pPr lvl="1">
              <a:lnSpc>
                <a:spcPct val="100000"/>
              </a:lnSpc>
            </a:pPr>
            <a:endParaRPr lang="en-US" sz="2600" dirty="0"/>
          </a:p>
          <a:p>
            <a:pPr lvl="1">
              <a:lnSpc>
                <a:spcPct val="100000"/>
              </a:lnSpc>
            </a:pPr>
            <a:r>
              <a:rPr lang="en-US" sz="2200" dirty="0" smtClean="0"/>
              <a:t>An </a:t>
            </a:r>
            <a:r>
              <a:rPr lang="en-US" sz="2200" dirty="0"/>
              <a:t>appropriate indicator should have a </a:t>
            </a:r>
            <a:r>
              <a:rPr lang="en-US" sz="2200" dirty="0" err="1"/>
              <a:t>pKa</a:t>
            </a:r>
            <a:r>
              <a:rPr lang="en-US" sz="2200" dirty="0"/>
              <a:t>:</a:t>
            </a:r>
          </a:p>
          <a:p>
            <a:pPr lvl="1"/>
            <a:r>
              <a:rPr lang="en-US" sz="2200" dirty="0"/>
              <a:t>    pH(equivalence point)= </a:t>
            </a:r>
            <a:r>
              <a:rPr lang="en-US" sz="2200" dirty="0" smtClean="0"/>
              <a:t>pKa</a:t>
            </a:r>
            <a:r>
              <a:rPr lang="en-US" altLang="zh-CN" sz="2200" dirty="0" smtClean="0"/>
              <a:t>±1</a:t>
            </a:r>
          </a:p>
          <a:p>
            <a:pPr lvl="1"/>
            <a:r>
              <a:rPr lang="en-US" altLang="zh-CN" sz="2200" dirty="0" smtClean="0"/>
              <a:t>At </a:t>
            </a:r>
            <a:r>
              <a:rPr lang="en-US" altLang="zh-CN" sz="2200" dirty="0" smtClean="0"/>
              <a:t>equivalence point when you have neutralization with stoichiometric </a:t>
            </a:r>
            <a:r>
              <a:rPr lang="en-US" altLang="zh-CN" sz="2200" dirty="0" err="1"/>
              <a:t>HBr</a:t>
            </a:r>
            <a:r>
              <a:rPr lang="en-US" altLang="zh-CN" sz="2200" dirty="0"/>
              <a:t>(strong </a:t>
            </a:r>
            <a:r>
              <a:rPr lang="en-US" altLang="zh-CN" sz="2200" dirty="0" smtClean="0"/>
              <a:t>acid) </a:t>
            </a:r>
            <a:r>
              <a:rPr lang="en-US" altLang="zh-CN" sz="2200" dirty="0" smtClean="0"/>
              <a:t>added, you have only NH</a:t>
            </a:r>
            <a:r>
              <a:rPr lang="en-US" altLang="zh-CN" sz="2200" baseline="-25000" dirty="0" smtClean="0"/>
              <a:t>4</a:t>
            </a:r>
            <a:r>
              <a:rPr lang="en-US" altLang="zh-CN" sz="2200" dirty="0" smtClean="0"/>
              <a:t>Br(acidic salt) in solution, </a:t>
            </a:r>
            <a:r>
              <a:rPr lang="en-US" altLang="zh-CN" sz="2200" dirty="0" smtClean="0"/>
              <a:t>which </a:t>
            </a:r>
            <a:r>
              <a:rPr lang="en-US" altLang="zh-CN" sz="2200" dirty="0" smtClean="0"/>
              <a:t>means pH of </a:t>
            </a:r>
            <a:r>
              <a:rPr lang="en-US" altLang="zh-CN" sz="2200" dirty="0" smtClean="0"/>
              <a:t>this solution </a:t>
            </a:r>
            <a:r>
              <a:rPr lang="en-US" altLang="zh-CN" sz="2200" dirty="0" smtClean="0"/>
              <a:t>at equivalence point is less than 7. </a:t>
            </a:r>
            <a:r>
              <a:rPr lang="en-US" altLang="zh-CN" sz="2200" dirty="0" smtClean="0"/>
              <a:t>So the indicator should change color at the acidic range.</a:t>
            </a:r>
            <a:endParaRPr lang="en-US" altLang="zh-CN" sz="2200" dirty="0"/>
          </a:p>
          <a:p>
            <a:pPr lvl="1"/>
            <a:r>
              <a:rPr lang="en-US" altLang="zh-CN" sz="2200" dirty="0" smtClean="0">
                <a:solidFill>
                  <a:srgbClr val="FF0000"/>
                </a:solidFill>
              </a:rPr>
              <a:t>Correction: We cannot calculate the pH at equivalence point as a specific number, as we do not have initial concentration given (Recall what we do to calculate the pH of a salt in exam 2 using quadratic equation)</a:t>
            </a:r>
          </a:p>
          <a:p>
            <a:pPr lvl="1"/>
            <a:r>
              <a:rPr lang="en-US" altLang="zh-CN" sz="2200" dirty="0" smtClean="0">
                <a:solidFill>
                  <a:srgbClr val="FF0000"/>
                </a:solidFill>
              </a:rPr>
              <a:t>K</a:t>
            </a:r>
            <a:r>
              <a:rPr lang="en-US" altLang="zh-CN" sz="2200" baseline="-25000" dirty="0" smtClean="0">
                <a:solidFill>
                  <a:srgbClr val="FF0000"/>
                </a:solidFill>
              </a:rPr>
              <a:t>b</a:t>
            </a:r>
            <a:r>
              <a:rPr lang="en-US" altLang="zh-CN" sz="2200" dirty="0" smtClean="0">
                <a:solidFill>
                  <a:srgbClr val="FF0000"/>
                </a:solidFill>
              </a:rPr>
              <a:t> is given to tell you NH</a:t>
            </a:r>
            <a:r>
              <a:rPr lang="en-US" altLang="zh-CN" sz="2200" baseline="-25000" dirty="0" smtClean="0">
                <a:solidFill>
                  <a:srgbClr val="FF0000"/>
                </a:solidFill>
              </a:rPr>
              <a:t>3</a:t>
            </a:r>
            <a:r>
              <a:rPr lang="en-US" altLang="zh-CN" sz="2200" dirty="0" smtClean="0">
                <a:solidFill>
                  <a:srgbClr val="FF0000"/>
                </a:solidFill>
              </a:rPr>
              <a:t> is a weak base.</a:t>
            </a:r>
            <a:endParaRPr lang="en-US" altLang="zh-CN" sz="2200" dirty="0" smtClean="0">
              <a:solidFill>
                <a:srgbClr val="FF0000"/>
              </a:solidFill>
            </a:endParaRPr>
          </a:p>
          <a:p>
            <a:pPr lvl="1"/>
            <a:endParaRPr lang="en-US" sz="2600" dirty="0"/>
          </a:p>
          <a:p>
            <a:pPr lvl="1"/>
            <a:endParaRPr lang="en-US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4612341" y="2783541"/>
            <a:ext cx="8606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1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</a:t>
            </a:r>
            <a:r>
              <a:rPr lang="en-US" dirty="0" smtClean="0"/>
              <a:t>#2. Dominant species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95743"/>
            <a:ext cx="5102973" cy="3953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140" y="1707238"/>
            <a:ext cx="2338107" cy="20650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58770" y="4138053"/>
            <a:ext cx="2944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00000"/>
              </a:lnSpc>
            </a:pPr>
            <a:r>
              <a:rPr lang="en-US" sz="2800" dirty="0"/>
              <a:t>Key: </a:t>
            </a:r>
            <a:r>
              <a:rPr lang="en-US" sz="2800" dirty="0" smtClean="0"/>
              <a:t>1 </a:t>
            </a:r>
            <a:r>
              <a:rPr lang="en-US" sz="2800" dirty="0"/>
              <a:t>is correct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5882" y="2322316"/>
            <a:ext cx="1102659" cy="3645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82937" y="2277214"/>
            <a:ext cx="76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635626" y="2686887"/>
            <a:ext cx="3859303" cy="2340121"/>
          </a:xfrm>
          <a:prstGeom prst="straightConnector1">
            <a:avLst/>
          </a:prstGeom>
          <a:ln w="444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94933" y="2253909"/>
            <a:ext cx="76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HA</a:t>
            </a:r>
            <a:r>
              <a:rPr lang="en-US" baseline="30000" dirty="0" smtClean="0">
                <a:solidFill>
                  <a:schemeClr val="accent1"/>
                </a:solidFill>
              </a:rPr>
              <a:t>-</a:t>
            </a:r>
            <a:endParaRPr lang="en-US" baseline="30000" dirty="0">
              <a:solidFill>
                <a:schemeClr val="accent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17590" y="4745520"/>
            <a:ext cx="5986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00000"/>
              </a:lnSpc>
            </a:pPr>
            <a:r>
              <a:rPr lang="en-US" sz="2800" dirty="0" smtClean="0"/>
              <a:t>You have mostly HA- in your solution</a:t>
            </a:r>
            <a:endParaRPr lang="en-US" sz="28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622179" y="2504601"/>
            <a:ext cx="0" cy="2199393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24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13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</a:t>
            </a:r>
            <a:r>
              <a:rPr lang="en-US" dirty="0" smtClean="0"/>
              <a:t>#3. </a:t>
            </a:r>
            <a:r>
              <a:rPr lang="en-US" dirty="0" err="1" smtClean="0"/>
              <a:t>Polyprotic</a:t>
            </a:r>
            <a:r>
              <a:rPr lang="en-US" dirty="0" smtClean="0"/>
              <a:t> acid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10" y="1690688"/>
            <a:ext cx="6191250" cy="432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852" y="5706596"/>
            <a:ext cx="4337050" cy="476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399" y="4476370"/>
            <a:ext cx="1102659" cy="3645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01461" y="2714089"/>
            <a:ext cx="41523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For a </a:t>
            </a:r>
            <a:r>
              <a:rPr lang="en-US" sz="2800" dirty="0" err="1" smtClean="0"/>
              <a:t>triprotic</a:t>
            </a:r>
            <a:r>
              <a:rPr lang="en-US" sz="2800" dirty="0" smtClean="0"/>
              <a:t> </a:t>
            </a:r>
            <a:r>
              <a:rPr lang="en-US" sz="2800" dirty="0"/>
              <a:t>acid, K</a:t>
            </a:r>
            <a:r>
              <a:rPr lang="en-US" sz="2800" baseline="-25000" dirty="0"/>
              <a:t>a3</a:t>
            </a:r>
            <a:r>
              <a:rPr lang="en-US" sz="2800" dirty="0"/>
              <a:t> will describe </a:t>
            </a:r>
            <a:r>
              <a:rPr lang="en-US" sz="2800" dirty="0" smtClean="0"/>
              <a:t>the </a:t>
            </a:r>
            <a:r>
              <a:rPr lang="en-US" sz="2800" b="1" dirty="0" smtClean="0"/>
              <a:t>3</a:t>
            </a:r>
            <a:r>
              <a:rPr lang="en-US" sz="2800" b="1" baseline="30000" dirty="0" smtClean="0"/>
              <a:t>rd</a:t>
            </a:r>
            <a:r>
              <a:rPr lang="en-US" sz="2800" dirty="0"/>
              <a:t> </a:t>
            </a:r>
            <a:r>
              <a:rPr lang="en-US" sz="2800" dirty="0" smtClean="0"/>
              <a:t>deprotonation </a:t>
            </a:r>
            <a:r>
              <a:rPr lang="en-US" sz="2800" dirty="0"/>
              <a:t>event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/>
              <a:t>If I have H</a:t>
            </a:r>
            <a:r>
              <a:rPr lang="en-US" sz="2800" baseline="-25000" dirty="0" smtClean="0"/>
              <a:t>5</a:t>
            </a:r>
            <a:r>
              <a:rPr lang="en-US" sz="2800" dirty="0"/>
              <a:t>X</a:t>
            </a:r>
            <a:r>
              <a:rPr lang="en-US" sz="2800" dirty="0" smtClean="0"/>
              <a:t>, K</a:t>
            </a:r>
            <a:r>
              <a:rPr lang="en-US" sz="2800" baseline="-25000" dirty="0" smtClean="0"/>
              <a:t>a3</a:t>
            </a:r>
            <a:r>
              <a:rPr lang="en-US" sz="2800" dirty="0" smtClean="0"/>
              <a:t> will still describe the </a:t>
            </a:r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dirty="0"/>
              <a:t> deprotonation </a:t>
            </a:r>
            <a:r>
              <a:rPr lang="en-US" sz="2800" dirty="0" smtClean="0"/>
              <a:t>event!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816743" y="1690688"/>
            <a:ext cx="2944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00000"/>
              </a:lnSpc>
            </a:pPr>
            <a:r>
              <a:rPr lang="en-US" sz="2800" dirty="0"/>
              <a:t>Key: </a:t>
            </a:r>
            <a:r>
              <a:rPr lang="en-US" sz="2800" dirty="0" smtClean="0"/>
              <a:t>3 </a:t>
            </a:r>
            <a:r>
              <a:rPr lang="en-US" sz="2800" dirty="0"/>
              <a:t>is correct</a:t>
            </a:r>
          </a:p>
        </p:txBody>
      </p:sp>
    </p:spTree>
    <p:extLst>
      <p:ext uri="{BB962C8B-B14F-4D97-AF65-F5344CB8AC3E}">
        <p14:creationId xmlns:p14="http://schemas.microsoft.com/office/powerpoint/2010/main" val="212517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#4. </a:t>
            </a:r>
            <a:r>
              <a:rPr lang="en-US" dirty="0" err="1" smtClean="0"/>
              <a:t>Ksp</a:t>
            </a:r>
            <a:r>
              <a:rPr lang="en-US" dirty="0" smtClean="0"/>
              <a:t> (x to </a:t>
            </a:r>
            <a:r>
              <a:rPr lang="en-US" dirty="0" err="1" smtClean="0"/>
              <a:t>Ksp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564" y="1533012"/>
            <a:ext cx="5486400" cy="431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5587" y="2494004"/>
            <a:ext cx="1102659" cy="3645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42697" y="1465378"/>
            <a:ext cx="2944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00000"/>
              </a:lnSpc>
            </a:pPr>
            <a:r>
              <a:rPr lang="en-US" sz="2800" dirty="0"/>
              <a:t>Key: </a:t>
            </a:r>
            <a:r>
              <a:rPr lang="en-US" sz="2800" dirty="0" smtClean="0"/>
              <a:t>1 </a:t>
            </a:r>
            <a:r>
              <a:rPr lang="en-US" sz="2800" dirty="0"/>
              <a:t>is correct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5988424" y="2070947"/>
                <a:ext cx="4486835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charset="0"/>
                        </a:rPr>
                        <m:t>𝑀</m:t>
                      </m:r>
                      <m:r>
                        <a:rPr lang="en-US" sz="2600" b="0" i="1" baseline="-25000" smtClean="0">
                          <a:latin typeface="Cambria Math" charset="0"/>
                        </a:rPr>
                        <m:t>3</m:t>
                      </m:r>
                      <m:r>
                        <a:rPr lang="en-US" sz="2600" i="1">
                          <a:latin typeface="Cambria Math" charset="0"/>
                        </a:rPr>
                        <m:t>𝑋</m:t>
                      </m:r>
                      <m:r>
                        <a:rPr lang="en-US" sz="2600" b="0" i="1" smtClean="0">
                          <a:latin typeface="Cambria Math" charset="0"/>
                        </a:rPr>
                        <m:t>    </m:t>
                      </m:r>
                      <m:r>
                        <a:rPr lang="en-US" sz="2600" i="1">
                          <a:latin typeface="Cambria Math" charset="0"/>
                        </a:rPr>
                        <m:t>⇌</m:t>
                      </m:r>
                      <m:r>
                        <a:rPr lang="en-US" sz="2600" b="0" i="1" smtClean="0">
                          <a:latin typeface="Cambria Math" charset="0"/>
                        </a:rPr>
                        <m:t>   </m:t>
                      </m:r>
                      <m:r>
                        <a:rPr lang="en-US" altLang="zh-CN" sz="2600" b="0" i="1" smtClean="0">
                          <a:latin typeface="Cambria Math" charset="0"/>
                        </a:rPr>
                        <m:t>3</m:t>
                      </m:r>
                      <m:r>
                        <a:rPr lang="en-US" altLang="zh-CN" sz="2600" b="0" i="1" smtClean="0">
                          <a:latin typeface="Cambria Math" charset="0"/>
                        </a:rPr>
                        <m:t>𝑀</m:t>
                      </m:r>
                      <m:r>
                        <a:rPr lang="en-US" altLang="zh-CN" sz="2600" b="0" i="1" baseline="30000" smtClean="0">
                          <a:latin typeface="Cambria Math" charset="0"/>
                        </a:rPr>
                        <m:t>+</m:t>
                      </m:r>
                      <m:r>
                        <a:rPr lang="en-US" altLang="zh-CN" sz="2600" b="0" i="1" smtClean="0">
                          <a:latin typeface="Cambria Math" charset="0"/>
                        </a:rPr>
                        <m:t>+   </m:t>
                      </m:r>
                      <m:r>
                        <a:rPr lang="en-US" altLang="zh-CN" sz="26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altLang="zh-CN" sz="2600" b="0" i="1" baseline="30000" smtClean="0">
                          <a:latin typeface="Cambria Math" charset="0"/>
                          <a:ea typeface="Cambria Math" panose="02040503050406030204" pitchFamily="18" charset="0"/>
                        </a:rPr>
                        <m:t>3−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424" y="2070947"/>
                <a:ext cx="4486835" cy="4924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609344" y="3878645"/>
                <a:ext cx="3166667" cy="24929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i="1" dirty="0" smtClean="0">
                    <a:latin typeface="Cambria Math" charset="0"/>
                  </a:rPr>
                  <a:t>Ksp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charset="0"/>
                      </a:rPr>
                      <m:t>  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𝑀</m:t>
                        </m:r>
                        <m:r>
                          <a:rPr lang="en-US" sz="2600" b="0" i="1" baseline="30000" smtClean="0">
                            <a:latin typeface="Cambria Math" charset="0"/>
                          </a:rPr>
                          <m:t>3+</m:t>
                        </m:r>
                      </m:e>
                    </m:d>
                    <m:r>
                      <a:rPr lang="en-US" sz="2600" i="1" baseline="30000">
                        <a:latin typeface="Cambria Math" charset="0"/>
                      </a:rPr>
                      <m:t>3</m:t>
                    </m:r>
                    <m:d>
                      <m:dPr>
                        <m:begChr m:val="["/>
                        <m:endChr m:val="]"/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US" sz="2600" b="0" i="1" baseline="30000" smtClean="0">
                            <a:latin typeface="Cambria Math" charset="0"/>
                          </a:rPr>
                          <m:t>3−</m:t>
                        </m:r>
                      </m:e>
                    </m:d>
                  </m:oMath>
                </a14:m>
                <a:endParaRPr lang="en-US" sz="2600" baseline="30000" dirty="0" smtClean="0"/>
              </a:p>
              <a:p>
                <a:r>
                  <a:rPr lang="en-US" sz="2600" baseline="30000" dirty="0" smtClean="0"/>
                  <a:t> </a:t>
                </a:r>
                <a14:m>
                  <m:oMath xmlns:m="http://schemas.openxmlformats.org/officeDocument/2006/math">
                    <m:r>
                      <a:rPr lang="en-US" sz="2600" dirty="0">
                        <a:latin typeface="Cambria Math" charset="0"/>
                      </a:rPr>
                      <m:t> </m:t>
                    </m:r>
                    <m:r>
                      <a:rPr lang="en-US" sz="2600" b="0" i="0" dirty="0" smtClean="0">
                        <a:latin typeface="Cambria Math" charset="0"/>
                      </a:rPr>
                      <m:t>        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600" baseline="30000" dirty="0" smtClean="0"/>
                  <a:t> </a:t>
                </a:r>
                <a:r>
                  <a:rPr lang="en-US" sz="2600" dirty="0" smtClean="0"/>
                  <a:t>[</a:t>
                </a:r>
                <a:r>
                  <a:rPr lang="en-US" sz="2600" dirty="0" smtClean="0">
                    <a:latin typeface="Cambria Math" charset="0"/>
                    <a:ea typeface="Cambria Math" charset="0"/>
                    <a:cs typeface="Cambria Math" charset="0"/>
                  </a:rPr>
                  <a:t>3</a:t>
                </a:r>
                <a:r>
                  <a:rPr lang="en-US" sz="2600" i="1" dirty="0">
                    <a:latin typeface="Cambria Math" charset="0"/>
                    <a:ea typeface="Cambria Math" charset="0"/>
                    <a:cs typeface="Cambria Math" charset="0"/>
                  </a:rPr>
                  <a:t>x</a:t>
                </a:r>
                <a:r>
                  <a:rPr lang="en-US" sz="2600" dirty="0" smtClean="0"/>
                  <a:t>]</a:t>
                </a:r>
                <a:r>
                  <a:rPr lang="en-US" sz="2600" baseline="30000" dirty="0" smtClean="0"/>
                  <a:t> </a:t>
                </a:r>
                <a14:m>
                  <m:oMath xmlns:m="http://schemas.openxmlformats.org/officeDocument/2006/math">
                    <m:r>
                      <a:rPr lang="en-US" sz="2600" i="1" baseline="30000">
                        <a:latin typeface="Cambria Math" charset="0"/>
                      </a:rPr>
                      <m:t>3</m:t>
                    </m:r>
                    <m:r>
                      <m:rPr>
                        <m:nor/>
                      </m:rPr>
                      <a:rPr lang="en-US" sz="2600" dirty="0"/>
                      <m:t>[</m:t>
                    </m:r>
                    <m:r>
                      <m:rPr>
                        <m:nor/>
                      </m:rPr>
                      <a:rPr lang="en-US" sz="2600" i="1" dirty="0"/>
                      <m:t>x</m:t>
                    </m:r>
                    <m:r>
                      <m:rPr>
                        <m:nor/>
                      </m:rPr>
                      <a:rPr lang="en-US" sz="2600" dirty="0"/>
                      <m:t>]</m:t>
                    </m:r>
                  </m:oMath>
                </a14:m>
                <a:r>
                  <a:rPr lang="en-US" sz="2600" dirty="0" smtClean="0"/>
                  <a:t> </a:t>
                </a:r>
                <a:endParaRPr lang="en-US" sz="260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charset="0"/>
                      </a:rPr>
                      <m:t>          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600" dirty="0" smtClean="0"/>
                  <a:t> 27*</a:t>
                </a:r>
                <a:r>
                  <a:rPr lang="en-US" sz="2600" i="1" dirty="0" smtClean="0"/>
                  <a:t>x</a:t>
                </a:r>
                <a:r>
                  <a:rPr lang="en-US" sz="2600" baseline="30000" dirty="0" smtClean="0"/>
                  <a:t>4</a:t>
                </a:r>
              </a:p>
              <a:p>
                <a:endParaRPr lang="en-US" sz="2600" dirty="0"/>
              </a:p>
              <a:p>
                <a:r>
                  <a:rPr lang="en-US" sz="2600" i="1" dirty="0" smtClean="0"/>
                  <a:t>x</a:t>
                </a:r>
                <a:r>
                  <a:rPr lang="en-US" sz="2600" dirty="0" smtClean="0"/>
                  <a:t> = 2*10</a:t>
                </a:r>
                <a:r>
                  <a:rPr lang="en-US" sz="2600" baseline="30000" dirty="0" smtClean="0"/>
                  <a:t>-6</a:t>
                </a:r>
                <a:r>
                  <a:rPr lang="en-US" sz="2600" dirty="0" smtClean="0"/>
                  <a:t> M</a:t>
                </a:r>
              </a:p>
              <a:p>
                <a:r>
                  <a:rPr lang="en-US" sz="2600" dirty="0" err="1" smtClean="0"/>
                  <a:t>Ksp</a:t>
                </a:r>
                <a:r>
                  <a:rPr lang="en-US" sz="2600" dirty="0" smtClean="0"/>
                  <a:t>=  4.32* 10</a:t>
                </a:r>
                <a:r>
                  <a:rPr lang="en-US" sz="2600" baseline="30000" dirty="0" smtClean="0"/>
                  <a:t>-22</a:t>
                </a:r>
                <a:endParaRPr lang="en-US" sz="2600" baseline="300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344" y="3878645"/>
                <a:ext cx="3166667" cy="2492990"/>
              </a:xfrm>
              <a:prstGeom prst="rect">
                <a:avLst/>
              </a:prstGeom>
              <a:blipFill rotWithShape="0">
                <a:blip r:embed="rId4"/>
                <a:stretch>
                  <a:fillRect l="-3462" t="-2200" b="-5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DA8BD182-D9E5-4CDE-9C31-8E411E5EF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206315"/>
              </p:ext>
            </p:extLst>
          </p:nvPr>
        </p:nvGraphicFramePr>
        <p:xfrm>
          <a:off x="6485964" y="2605324"/>
          <a:ext cx="3528984" cy="1125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4695">
                  <a:extLst>
                    <a:ext uri="{9D8B030D-6E8A-4147-A177-3AD203B41FA5}">
                      <a16:colId xmlns:a16="http://schemas.microsoft.com/office/drawing/2014/main" xmlns="" val="3516284724"/>
                    </a:ext>
                  </a:extLst>
                </a:gridCol>
                <a:gridCol w="1048870">
                  <a:extLst>
                    <a:ext uri="{9D8B030D-6E8A-4147-A177-3AD203B41FA5}">
                      <a16:colId xmlns:a16="http://schemas.microsoft.com/office/drawing/2014/main" xmlns="" val="4257027866"/>
                    </a:ext>
                  </a:extLst>
                </a:gridCol>
                <a:gridCol w="1005419">
                  <a:extLst>
                    <a:ext uri="{9D8B030D-6E8A-4147-A177-3AD203B41FA5}">
                      <a16:colId xmlns:a16="http://schemas.microsoft.com/office/drawing/2014/main" xmlns="" val="3220455704"/>
                    </a:ext>
                  </a:extLst>
                </a:gridCol>
              </a:tblGrid>
              <a:tr h="37529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8683907"/>
                  </a:ext>
                </a:extLst>
              </a:tr>
              <a:tr h="375291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x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3x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x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7451275"/>
                  </a:ext>
                </a:extLst>
              </a:tr>
              <a:tr h="375291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x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3x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x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343645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576661" y="3897984"/>
            <a:ext cx="24181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Look for the </a:t>
            </a:r>
            <a:r>
              <a:rPr lang="en-US" b="1" dirty="0" smtClean="0">
                <a:solidFill>
                  <a:schemeClr val="accent2"/>
                </a:solidFill>
              </a:rPr>
              <a:t>actual </a:t>
            </a:r>
            <a:r>
              <a:rPr lang="en-US" dirty="0" smtClean="0">
                <a:solidFill>
                  <a:schemeClr val="accent2"/>
                </a:solidFill>
              </a:rPr>
              <a:t> concentrations of [M</a:t>
            </a:r>
            <a:r>
              <a:rPr lang="en-US" baseline="30000" dirty="0" smtClean="0">
                <a:solidFill>
                  <a:schemeClr val="accent2"/>
                </a:solidFill>
              </a:rPr>
              <a:t>3+</a:t>
            </a:r>
            <a:r>
              <a:rPr lang="en-US" dirty="0" smtClean="0">
                <a:solidFill>
                  <a:schemeClr val="accent2"/>
                </a:solidFill>
              </a:rPr>
              <a:t>] and [X</a:t>
            </a:r>
            <a:r>
              <a:rPr lang="en-US" baseline="30000" dirty="0" smtClean="0">
                <a:solidFill>
                  <a:schemeClr val="accent2"/>
                </a:solidFill>
              </a:rPr>
              <a:t>3-</a:t>
            </a:r>
            <a:r>
              <a:rPr lang="en-US" dirty="0" smtClean="0">
                <a:solidFill>
                  <a:schemeClr val="accent2"/>
                </a:solidFill>
              </a:rPr>
              <a:t>] in solution. Here we have M</a:t>
            </a:r>
            <a:r>
              <a:rPr lang="en-US" baseline="30000" dirty="0" smtClean="0">
                <a:solidFill>
                  <a:schemeClr val="accent2"/>
                </a:solidFill>
              </a:rPr>
              <a:t>3+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and </a:t>
            </a:r>
            <a:r>
              <a:rPr lang="en-US" dirty="0" smtClean="0">
                <a:solidFill>
                  <a:schemeClr val="accent2"/>
                </a:solidFill>
              </a:rPr>
              <a:t>X</a:t>
            </a:r>
            <a:r>
              <a:rPr lang="en-US" baseline="30000" dirty="0" smtClean="0">
                <a:solidFill>
                  <a:schemeClr val="accent2"/>
                </a:solidFill>
              </a:rPr>
              <a:t>3-</a:t>
            </a:r>
            <a:r>
              <a:rPr lang="en-US" dirty="0" smtClean="0">
                <a:solidFill>
                  <a:schemeClr val="accent2"/>
                </a:solidFill>
              </a:rPr>
              <a:t> solely resulted from dissolving </a:t>
            </a:r>
            <a:r>
              <a:rPr lang="en-US" i="1" dirty="0" smtClean="0">
                <a:solidFill>
                  <a:schemeClr val="accent2"/>
                </a:solidFill>
              </a:rPr>
              <a:t>x </a:t>
            </a:r>
            <a:r>
              <a:rPr lang="en-US" dirty="0" smtClean="0">
                <a:solidFill>
                  <a:schemeClr val="accent2"/>
                </a:solidFill>
              </a:rPr>
              <a:t>amount of M</a:t>
            </a:r>
            <a:r>
              <a:rPr lang="en-US" baseline="-25000" dirty="0" smtClean="0">
                <a:solidFill>
                  <a:schemeClr val="accent2"/>
                </a:solidFill>
              </a:rPr>
              <a:t>3</a:t>
            </a:r>
            <a:r>
              <a:rPr lang="en-US" dirty="0" smtClean="0">
                <a:solidFill>
                  <a:schemeClr val="accent2"/>
                </a:solidFill>
              </a:rPr>
              <a:t>X, so we are using 3x and x for their concentrations.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4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389" y="284442"/>
            <a:ext cx="10515600" cy="1325563"/>
          </a:xfrm>
        </p:spPr>
        <p:txBody>
          <a:bodyPr/>
          <a:lstStyle/>
          <a:p>
            <a:r>
              <a:rPr lang="en-US" dirty="0"/>
              <a:t>Examples: </a:t>
            </a:r>
            <a:r>
              <a:rPr lang="en-US" dirty="0" smtClean="0"/>
              <a:t># 5. </a:t>
            </a:r>
            <a:r>
              <a:rPr lang="en-US" dirty="0" err="1"/>
              <a:t>Ksp</a:t>
            </a:r>
            <a:r>
              <a:rPr lang="en-US" dirty="0"/>
              <a:t>  (</a:t>
            </a:r>
            <a:r>
              <a:rPr lang="en-US" dirty="0" err="1"/>
              <a:t>Ksp</a:t>
            </a:r>
            <a:r>
              <a:rPr lang="en-US" dirty="0"/>
              <a:t> to x)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4727"/>
            <a:ext cx="5886450" cy="4203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51495" y="1363910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00000"/>
              </a:lnSpc>
            </a:pPr>
            <a:r>
              <a:rPr lang="en-US" sz="2600" dirty="0" smtClean="0"/>
              <a:t>Key: 1 is correct</a:t>
            </a:r>
          </a:p>
          <a:p>
            <a:pPr lvl="1">
              <a:lnSpc>
                <a:spcPct val="100000"/>
              </a:lnSpc>
            </a:pPr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2729752" y="2575623"/>
            <a:ext cx="954741" cy="4096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436" y="2368751"/>
            <a:ext cx="5725856" cy="15174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34740" y="4022300"/>
            <a:ext cx="665491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Note: </a:t>
            </a:r>
            <a:r>
              <a:rPr lang="en-US" dirty="0" smtClean="0">
                <a:solidFill>
                  <a:schemeClr val="accent2"/>
                </a:solidFill>
              </a:rPr>
              <a:t>1. This is </a:t>
            </a:r>
            <a:r>
              <a:rPr lang="en-US" dirty="0">
                <a:solidFill>
                  <a:schemeClr val="accent2"/>
                </a:solidFill>
              </a:rPr>
              <a:t>the </a:t>
            </a:r>
            <a:r>
              <a:rPr lang="en-US" dirty="0" smtClean="0">
                <a:solidFill>
                  <a:schemeClr val="accent2"/>
                </a:solidFill>
              </a:rPr>
              <a:t>spectator </a:t>
            </a:r>
            <a:r>
              <a:rPr lang="en-US" dirty="0">
                <a:solidFill>
                  <a:schemeClr val="accent2"/>
                </a:solidFill>
              </a:rPr>
              <a:t>ion case, think about ion effect </a:t>
            </a:r>
            <a:r>
              <a:rPr lang="en-US" dirty="0" smtClean="0">
                <a:solidFill>
                  <a:schemeClr val="accent2"/>
                </a:solidFill>
              </a:rPr>
              <a:t>   to </a:t>
            </a:r>
            <a:r>
              <a:rPr lang="en-US" dirty="0">
                <a:solidFill>
                  <a:schemeClr val="accent2"/>
                </a:solidFill>
              </a:rPr>
              <a:t>suppress the dissolving of the compound</a:t>
            </a:r>
            <a:r>
              <a:rPr lang="en-US" dirty="0" smtClean="0">
                <a:solidFill>
                  <a:schemeClr val="accent2"/>
                </a:solidFill>
              </a:rPr>
              <a:t>.</a:t>
            </a:r>
          </a:p>
          <a:p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          2. </a:t>
            </a:r>
            <a:r>
              <a:rPr lang="en-US" dirty="0" err="1">
                <a:solidFill>
                  <a:schemeClr val="accent2"/>
                </a:solidFill>
              </a:rPr>
              <a:t>Ksp</a:t>
            </a:r>
            <a:r>
              <a:rPr lang="en-US" dirty="0">
                <a:solidFill>
                  <a:schemeClr val="accent2"/>
                </a:solidFill>
              </a:rPr>
              <a:t> is fixed for a given species @ fixed </a:t>
            </a:r>
            <a:r>
              <a:rPr lang="en-US" dirty="0" smtClean="0">
                <a:solidFill>
                  <a:schemeClr val="accent2"/>
                </a:solidFill>
              </a:rPr>
              <a:t>temperature</a:t>
            </a:r>
          </a:p>
          <a:p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          3. Look for actual concentration of [OH</a:t>
            </a:r>
            <a:r>
              <a:rPr lang="en-US" baseline="30000" dirty="0" smtClean="0">
                <a:solidFill>
                  <a:schemeClr val="accent2"/>
                </a:solidFill>
              </a:rPr>
              <a:t>-</a:t>
            </a:r>
            <a:r>
              <a:rPr lang="en-US" dirty="0" smtClean="0">
                <a:solidFill>
                  <a:schemeClr val="accent2"/>
                </a:solidFill>
              </a:rPr>
              <a:t>] in solution. Get this from the pH in this case. </a:t>
            </a:r>
          </a:p>
          <a:p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              We are not using 2x for [OH</a:t>
            </a:r>
            <a:r>
              <a:rPr lang="en-US" baseline="30000" dirty="0" smtClean="0">
                <a:solidFill>
                  <a:schemeClr val="accent2"/>
                </a:solidFill>
              </a:rPr>
              <a:t>-</a:t>
            </a:r>
            <a:r>
              <a:rPr lang="en-US" dirty="0" smtClean="0">
                <a:solidFill>
                  <a:schemeClr val="accent2"/>
                </a:solidFill>
              </a:rPr>
              <a:t>], as the OH</a:t>
            </a:r>
            <a:r>
              <a:rPr lang="en-US" baseline="30000" dirty="0" smtClean="0">
                <a:solidFill>
                  <a:schemeClr val="accent2"/>
                </a:solidFill>
              </a:rPr>
              <a:t>- </a:t>
            </a:r>
            <a:r>
              <a:rPr lang="en-US" dirty="0" smtClean="0">
                <a:solidFill>
                  <a:schemeClr val="accent2"/>
                </a:solidFill>
              </a:rPr>
              <a:t>present in solution is not simply resulted from dissolving x amount of Zn(OH)</a:t>
            </a:r>
            <a:r>
              <a:rPr lang="en-US" baseline="-25000" dirty="0" smtClean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.</a:t>
            </a:r>
            <a:r>
              <a:rPr lang="en-US" dirty="0" smtClean="0">
                <a:solidFill>
                  <a:schemeClr val="accent2"/>
                </a:solidFill>
              </a:rPr>
              <a:t> [OH</a:t>
            </a:r>
            <a:r>
              <a:rPr lang="en-US" baseline="30000" dirty="0" smtClean="0">
                <a:solidFill>
                  <a:schemeClr val="accent2"/>
                </a:solidFill>
              </a:rPr>
              <a:t>-</a:t>
            </a:r>
            <a:r>
              <a:rPr lang="en-US" dirty="0" smtClean="0">
                <a:solidFill>
                  <a:schemeClr val="accent2"/>
                </a:solidFill>
              </a:rPr>
              <a:t>] is decided by the pH of the solution buffered.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3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Acid/Base Equilibria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55" y="1506070"/>
            <a:ext cx="10591645" cy="47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92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B0B1B7-3472-42FE-AB83-8FDDF119B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Examples: # </a:t>
            </a:r>
            <a:r>
              <a:rPr lang="en-US" dirty="0" smtClean="0"/>
              <a:t>6. H-H equation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D1FA1E20-A49D-49E0-A589-02A465C287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Calculate the pH of a buffer solution that is .25 </a:t>
                </a:r>
                <a:r>
                  <a:rPr lang="en-US" dirty="0"/>
                  <a:t>M in </a:t>
                </a:r>
                <a:r>
                  <a:rPr lang="en-US" dirty="0" err="1" smtClean="0"/>
                  <a:t>NaClO</a:t>
                </a:r>
                <a:r>
                  <a:rPr lang="en-US" dirty="0" smtClean="0"/>
                  <a:t> </a:t>
                </a:r>
                <a:r>
                  <a:rPr lang="en-US" dirty="0"/>
                  <a:t>and .15 M in </a:t>
                </a:r>
                <a:r>
                  <a:rPr lang="en-US" dirty="0" err="1" smtClean="0"/>
                  <a:t>HClO</a:t>
                </a:r>
                <a:r>
                  <a:rPr lang="en-US" dirty="0" smtClean="0"/>
                  <a:t>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𝐻𝐶𝑙𝑂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=3.5∗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Note we don’t care about the volume!</a:t>
                </a:r>
              </a:p>
              <a:p>
                <a:r>
                  <a:rPr lang="en-US" dirty="0"/>
                  <a:t>From </a:t>
                </a:r>
                <a:r>
                  <a:rPr lang="en-US" dirty="0" err="1" smtClean="0"/>
                  <a:t>Ka</a:t>
                </a:r>
                <a:r>
                  <a:rPr lang="en-US" dirty="0" smtClean="0"/>
                  <a:t>, </a:t>
                </a:r>
                <a:r>
                  <a:rPr lang="en-US" dirty="0"/>
                  <a:t>we can calculate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smtClean="0"/>
                  <a:t>7.46 </a:t>
                </a:r>
                <a:r>
                  <a:rPr lang="en-US" dirty="0"/>
                  <a:t>for </a:t>
                </a:r>
                <a:r>
                  <a:rPr lang="en-US" dirty="0" err="1" smtClean="0"/>
                  <a:t>HClO</a:t>
                </a:r>
                <a:endParaRPr lang="en-US" baseline="-25000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𝑏𝑎𝑠𝑒</m:t>
                                </m:r>
                              </m:e>
                            </m:d>
                          </m:num>
                          <m:den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𝑎𝑐𝑖𝑑</m:t>
                                </m:r>
                              </m:e>
                            </m:d>
                          </m:den>
                        </m:f>
                      </m:e>
                    </m:func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=7.46+</m:t>
                    </m:r>
                    <m:func>
                      <m:funcPr>
                        <m:ctrlPr>
                          <a:rPr lang="en-US" i="1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e>
                            </m:d>
                          </m:num>
                          <m:den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.15</m:t>
                                </m:r>
                              </m:e>
                            </m:d>
                          </m:den>
                        </m:f>
                      </m:e>
                    </m:func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𝑝𝐻</m:t>
                    </m:r>
                    <m:r>
                      <a:rPr lang="en-US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=7.68</m:t>
                    </m:r>
                  </m:oMath>
                </a14:m>
                <a:endParaRPr lang="en-US" dirty="0">
                  <a:highlight>
                    <a:srgbClr val="FFFF00"/>
                  </a:highlight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1FA1E20-A49D-49E0-A589-02A465C287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 r="-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A258701-1E67-4C0D-B956-6454E773E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20E3-CD67-4BDF-82DB-3D5FCA5A49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9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Examples: # </a:t>
            </a:r>
            <a:r>
              <a:rPr lang="en-US" sz="4000" dirty="0" smtClean="0"/>
              <a:t>7. Titration practice (reading curves)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895109" cy="43513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What is being titrated? </a:t>
            </a:r>
          </a:p>
          <a:p>
            <a:pPr lvl="1"/>
            <a:r>
              <a:rPr lang="en-US" dirty="0" smtClean="0"/>
              <a:t>(strong/weak acid/base with a strong/weak acid/base.  Mono or </a:t>
            </a:r>
            <a:r>
              <a:rPr lang="en-US" dirty="0" err="1" smtClean="0"/>
              <a:t>polyprotic</a:t>
            </a:r>
            <a:r>
              <a:rPr lang="en-US" dirty="0" smtClean="0"/>
              <a:t>?)</a:t>
            </a:r>
          </a:p>
          <a:p>
            <a:pPr lvl="1"/>
            <a:r>
              <a:rPr lang="en-US" dirty="0" smtClean="0"/>
              <a:t>This is the titration of a </a:t>
            </a:r>
            <a:r>
              <a:rPr lang="en-US" b="1" dirty="0" smtClean="0"/>
              <a:t>weak </a:t>
            </a:r>
            <a:r>
              <a:rPr lang="en-US" b="1" dirty="0" err="1" smtClean="0"/>
              <a:t>monoprotic</a:t>
            </a:r>
            <a:r>
              <a:rPr lang="en-US" b="1" dirty="0" smtClean="0"/>
              <a:t> acid</a:t>
            </a:r>
            <a:r>
              <a:rPr lang="en-US" dirty="0" smtClean="0"/>
              <a:t> with a </a:t>
            </a:r>
            <a:r>
              <a:rPr lang="en-US" b="1" dirty="0" smtClean="0"/>
              <a:t>strong base</a:t>
            </a:r>
          </a:p>
          <a:p>
            <a:r>
              <a:rPr lang="en-US" dirty="0"/>
              <a:t>What is the pH at the equivalence point?</a:t>
            </a:r>
          </a:p>
          <a:p>
            <a:pPr lvl="1"/>
            <a:r>
              <a:rPr lang="en-US" dirty="0" smtClean="0"/>
              <a:t>~10</a:t>
            </a:r>
          </a:p>
          <a:p>
            <a:r>
              <a:rPr lang="en-US" dirty="0" smtClean="0"/>
              <a:t>What is the approximate </a:t>
            </a:r>
            <a:r>
              <a:rPr lang="en-US" dirty="0" err="1" smtClean="0"/>
              <a:t>pKa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~7.5</a:t>
            </a:r>
          </a:p>
          <a:p>
            <a:pPr lvl="1"/>
            <a:r>
              <a:rPr lang="en-US" dirty="0" smtClean="0"/>
              <a:t>This is the half-equivalence point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059" y="1590819"/>
            <a:ext cx="5086697" cy="458614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9617825" y="1825625"/>
            <a:ext cx="0" cy="353608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13964" y="2734885"/>
            <a:ext cx="1803861" cy="831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813964" y="3457575"/>
            <a:ext cx="901411" cy="952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59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0.07396 -0.0016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Solubility Equilibria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02" y="1573306"/>
            <a:ext cx="10723395" cy="436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8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851AA5-F9CC-48F0-B867-34DEC5B8B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Buffers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3D6479DD-4694-4911-8CF1-5E2106E24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191" y="1482878"/>
            <a:ext cx="10781618" cy="50927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Definition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A solution that </a:t>
            </a:r>
            <a:r>
              <a:rPr lang="en-US" b="1" i="1" dirty="0" smtClean="0"/>
              <a:t>resists</a:t>
            </a:r>
            <a:r>
              <a:rPr lang="en-US" dirty="0" smtClean="0"/>
              <a:t> pH change</a:t>
            </a:r>
          </a:p>
          <a:p>
            <a:r>
              <a:rPr lang="en-US" dirty="0" smtClean="0"/>
              <a:t>Composition (2 species)</a:t>
            </a:r>
          </a:p>
          <a:p>
            <a:pPr lvl="1"/>
            <a:r>
              <a:rPr lang="en-US" dirty="0"/>
              <a:t>Acid buffer: Weak acid and its conjugate base/salt (HA and A-)</a:t>
            </a:r>
          </a:p>
          <a:p>
            <a:pPr lvl="1"/>
            <a:r>
              <a:rPr lang="en-US" dirty="0"/>
              <a:t>Base buffer: weak base and its conjugate acid/salt (B and BH+ )</a:t>
            </a:r>
          </a:p>
          <a:p>
            <a:r>
              <a:rPr lang="en-US" dirty="0"/>
              <a:t>Buffer capacity:</a:t>
            </a:r>
          </a:p>
          <a:p>
            <a:pPr lvl="1"/>
            <a:r>
              <a:rPr lang="en-US" dirty="0"/>
              <a:t>The total amount of acid or base that can be added to the buffer before neutralizing all of one of the forms of the </a:t>
            </a:r>
            <a:r>
              <a:rPr lang="en-US" dirty="0" smtClean="0"/>
              <a:t>compound</a:t>
            </a:r>
          </a:p>
          <a:p>
            <a:pPr lvl="1"/>
            <a:r>
              <a:rPr lang="en-US" b="1" dirty="0" smtClean="0"/>
              <a:t>Note: </a:t>
            </a:r>
            <a:r>
              <a:rPr lang="en-US" dirty="0" smtClean="0"/>
              <a:t>It is all about the total moles of each species in the buffer!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equal volume solutions, more </a:t>
            </a:r>
            <a:r>
              <a:rPr lang="en-US" dirty="0" err="1"/>
              <a:t>conc</a:t>
            </a:r>
            <a:r>
              <a:rPr lang="en-US" dirty="0"/>
              <a:t> = higher capacity</a:t>
            </a:r>
          </a:p>
          <a:p>
            <a:pPr lvl="1"/>
            <a:r>
              <a:rPr lang="en-US" dirty="0"/>
              <a:t>For equal conc., greater volume = higher </a:t>
            </a:r>
            <a:r>
              <a:rPr lang="en-US" dirty="0" smtClean="0"/>
              <a:t>capacity </a:t>
            </a:r>
          </a:p>
          <a:p>
            <a:pPr lvl="1"/>
            <a:r>
              <a:rPr lang="en-US" b="1" dirty="0"/>
              <a:t>Example: </a:t>
            </a:r>
            <a:r>
              <a:rPr lang="en-US" dirty="0"/>
              <a:t>Same buffer with equal concentration, 50mL of this buffer has double capacity value than that of 25mL </a:t>
            </a:r>
            <a:r>
              <a:rPr lang="en-US" dirty="0" smtClean="0"/>
              <a:t>buffer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050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628"/>
            <a:ext cx="10515600" cy="1325563"/>
          </a:xfrm>
        </p:spPr>
        <p:txBody>
          <a:bodyPr/>
          <a:lstStyle/>
          <a:p>
            <a:r>
              <a:rPr lang="en-US" dirty="0" smtClean="0"/>
              <a:t>Common strong/weak acid/base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1581"/>
            <a:ext cx="4392706" cy="580390"/>
          </a:xfrm>
        </p:spPr>
        <p:txBody>
          <a:bodyPr/>
          <a:lstStyle/>
          <a:p>
            <a:r>
              <a:rPr lang="en-US" dirty="0" smtClean="0"/>
              <a:t>Common weak acids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01012" y="1305028"/>
            <a:ext cx="4392706" cy="580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Common </a:t>
            </a:r>
            <a:r>
              <a:rPr lang="en-US" smtClean="0"/>
              <a:t>strong acids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838200" y="1796267"/>
            <a:ext cx="4688541" cy="3271277"/>
            <a:chOff x="838200" y="2099908"/>
            <a:chExt cx="5007143" cy="36155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2099908"/>
              <a:ext cx="5007143" cy="239400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4467135"/>
              <a:ext cx="4540624" cy="83510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5302241"/>
              <a:ext cx="4540624" cy="413171"/>
            </a:xfrm>
            <a:prstGeom prst="rect">
              <a:avLst/>
            </a:prstGeom>
          </p:spPr>
        </p:pic>
      </p:grp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8773ACB8-F506-4301-A183-7410C5ABC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420224"/>
              </p:ext>
            </p:extLst>
          </p:nvPr>
        </p:nvGraphicFramePr>
        <p:xfrm>
          <a:off x="6601012" y="1906771"/>
          <a:ext cx="3430494" cy="32007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30494">
                  <a:extLst>
                    <a:ext uri="{9D8B030D-6E8A-4147-A177-3AD203B41FA5}">
                      <a16:colId xmlns="" xmlns:a16="http://schemas.microsoft.com/office/drawing/2014/main" val="124225226"/>
                    </a:ext>
                  </a:extLst>
                </a:gridCol>
              </a:tblGrid>
              <a:tr h="3661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Strong Acids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82761633"/>
                  </a:ext>
                </a:extLst>
              </a:tr>
              <a:tr h="3133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Hydrochloric acid (HCl)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78774015"/>
                  </a:ext>
                </a:extLst>
              </a:tr>
              <a:tr h="3133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Hydrobromic acid (HBr)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51281476"/>
                  </a:ext>
                </a:extLst>
              </a:tr>
              <a:tr h="3133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Hydroiodic acid (HI)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81479888"/>
                  </a:ext>
                </a:extLst>
              </a:tr>
              <a:tr h="3133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Perchloric acid (HClO</a:t>
                      </a:r>
                      <a:r>
                        <a:rPr lang="en-US" baseline="-25000" dirty="0"/>
                        <a:t>4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8278624"/>
                  </a:ext>
                </a:extLst>
              </a:tr>
              <a:tr h="3133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Chloric acid (HClO</a:t>
                      </a:r>
                      <a:r>
                        <a:rPr lang="en-US" baseline="-25000" dirty="0"/>
                        <a:t>3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58217128"/>
                  </a:ext>
                </a:extLst>
              </a:tr>
              <a:tr h="54082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Sulfuric acid (H</a:t>
                      </a:r>
                      <a:r>
                        <a:rPr lang="en-US" baseline="-25000" dirty="0"/>
                        <a:t>2</a:t>
                      </a:r>
                      <a:r>
                        <a:rPr lang="en-US" baseline="0" dirty="0"/>
                        <a:t>SO</a:t>
                      </a:r>
                      <a:r>
                        <a:rPr lang="en-US" baseline="-25000" dirty="0"/>
                        <a:t>4</a:t>
                      </a:r>
                      <a:r>
                        <a:rPr lang="en-US" baseline="0" dirty="0"/>
                        <a:t>)</a:t>
                      </a:r>
                    </a:p>
                    <a:p>
                      <a:pPr algn="ctr"/>
                      <a:r>
                        <a:rPr lang="en-US" baseline="0" dirty="0"/>
                        <a:t>(Only the first proton is strong)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44699180"/>
                  </a:ext>
                </a:extLst>
              </a:tr>
              <a:tr h="3133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Nitric acid (HNO</a:t>
                      </a:r>
                      <a:r>
                        <a:rPr lang="en-US" baseline="-25000" dirty="0"/>
                        <a:t>3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46536620"/>
                  </a:ext>
                </a:extLst>
              </a:tr>
            </a:tbl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>
          <a:xfrm>
            <a:off x="715682" y="5411771"/>
            <a:ext cx="10405035" cy="11457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Common strong bases: </a:t>
            </a:r>
            <a:r>
              <a:rPr lang="en-US" dirty="0" err="1" smtClean="0"/>
              <a:t>NaOH</a:t>
            </a:r>
            <a:r>
              <a:rPr lang="en-US" dirty="0" smtClean="0"/>
              <a:t>, KOH, Mg(OH)</a:t>
            </a:r>
            <a:r>
              <a:rPr lang="en-US" baseline="-25000" dirty="0" smtClean="0"/>
              <a:t>2</a:t>
            </a:r>
            <a:r>
              <a:rPr lang="en-US" dirty="0" smtClean="0"/>
              <a:t>, Ba(OH)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Common weak base: NH</a:t>
            </a:r>
            <a:r>
              <a:rPr lang="en-US" baseline="-25000" dirty="0" smtClean="0"/>
              <a:t>3</a:t>
            </a:r>
            <a:r>
              <a:rPr lang="en-US" dirty="0" smtClean="0"/>
              <a:t> and various </a:t>
            </a:r>
            <a:r>
              <a:rPr lang="en-US" b="1" dirty="0" smtClean="0"/>
              <a:t>amines </a:t>
            </a:r>
            <a:r>
              <a:rPr lang="en-US" b="1" dirty="0" smtClean="0"/>
              <a:t>(neutral </a:t>
            </a:r>
            <a:r>
              <a:rPr lang="en-US" b="1" dirty="0" smtClean="0"/>
              <a:t>R-</a:t>
            </a:r>
            <a:r>
              <a:rPr lang="en-US" b="1" dirty="0" smtClean="0"/>
              <a:t>NH</a:t>
            </a:r>
            <a:r>
              <a:rPr lang="en-US" b="1" baseline="-25000" dirty="0" smtClean="0"/>
              <a:t>2</a:t>
            </a:r>
            <a:r>
              <a:rPr lang="en-US" b="1" dirty="0"/>
              <a:t>, deprotonated </a:t>
            </a:r>
            <a:r>
              <a:rPr lang="en-US" b="1" dirty="0" smtClean="0"/>
              <a:t>form R-NH</a:t>
            </a:r>
            <a:r>
              <a:rPr lang="en-US" b="1" baseline="30000" dirty="0" smtClean="0"/>
              <a:t>-</a:t>
            </a:r>
            <a:r>
              <a:rPr lang="en-US" b="1" dirty="0" smtClean="0"/>
              <a:t>, </a:t>
            </a:r>
            <a:r>
              <a:rPr lang="en-US" b="1" dirty="0" smtClean="0"/>
              <a:t>neutral R-NH or RN)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7510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Buffers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2282"/>
            <a:ext cx="10645588" cy="4921624"/>
          </a:xfrm>
        </p:spPr>
        <p:txBody>
          <a:bodyPr>
            <a:normAutofit/>
          </a:bodyPr>
          <a:lstStyle/>
          <a:p>
            <a:r>
              <a:rPr lang="en-US" dirty="0" smtClean="0"/>
              <a:t>How does a buffer work?</a:t>
            </a:r>
          </a:p>
          <a:p>
            <a:pPr marL="0" indent="0">
              <a:buNone/>
            </a:pPr>
            <a:r>
              <a:rPr lang="en-US" sz="2200" dirty="0" smtClean="0"/>
              <a:t>    A buffer has both acid and base species</a:t>
            </a:r>
          </a:p>
          <a:p>
            <a:pPr marL="0" indent="0">
              <a:buNone/>
            </a:pPr>
            <a:r>
              <a:rPr lang="en-US" sz="2200" dirty="0" smtClean="0"/>
              <a:t>    When H</a:t>
            </a:r>
            <a:r>
              <a:rPr lang="en-US" sz="2200" baseline="30000" dirty="0" smtClean="0"/>
              <a:t>+</a:t>
            </a:r>
            <a:r>
              <a:rPr lang="en-US" sz="2200" dirty="0" smtClean="0"/>
              <a:t> added, the base species in buffer will react to make conjugate acid, thus slowing down the increase of free H</a:t>
            </a:r>
            <a:r>
              <a:rPr lang="en-US" sz="2200" baseline="30000" dirty="0" smtClean="0"/>
              <a:t>+</a:t>
            </a:r>
            <a:r>
              <a:rPr lang="en-US" sz="2200" dirty="0" smtClean="0"/>
              <a:t> in solution, resisting dramatic pH drop</a:t>
            </a:r>
          </a:p>
          <a:p>
            <a:pPr marL="0" indent="0">
              <a:buNone/>
            </a:pPr>
            <a:r>
              <a:rPr lang="en-US" sz="2200" dirty="0" smtClean="0"/>
              <a:t>    When OH</a:t>
            </a:r>
            <a:r>
              <a:rPr lang="en-US" sz="2200" baseline="30000" dirty="0" smtClean="0"/>
              <a:t>-</a:t>
            </a:r>
            <a:r>
              <a:rPr lang="en-US" sz="2200" dirty="0" smtClean="0"/>
              <a:t> added, the acid species in buffer will react to make conjugate base, thus slowing down the increase of free OH</a:t>
            </a:r>
            <a:r>
              <a:rPr lang="en-US" sz="2200" baseline="30000" dirty="0" smtClean="0"/>
              <a:t>-</a:t>
            </a:r>
            <a:r>
              <a:rPr lang="en-US" sz="2200" dirty="0" smtClean="0"/>
              <a:t> in solution, resisting dramatic pH increase</a:t>
            </a:r>
          </a:p>
          <a:p>
            <a:r>
              <a:rPr lang="en-US" dirty="0"/>
              <a:t>M</a:t>
            </a:r>
            <a:r>
              <a:rPr lang="en-US" dirty="0" smtClean="0"/>
              <a:t>ake </a:t>
            </a:r>
            <a:r>
              <a:rPr lang="en-US" dirty="0"/>
              <a:t>a </a:t>
            </a:r>
            <a:r>
              <a:rPr lang="en-US" dirty="0" smtClean="0"/>
              <a:t>buffer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1.   Mix </a:t>
            </a:r>
            <a:r>
              <a:rPr lang="en-US" sz="2400" dirty="0"/>
              <a:t>the conjugate </a:t>
            </a:r>
            <a:r>
              <a:rPr lang="en-US" sz="2400" dirty="0" smtClean="0"/>
              <a:t>pair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HA </a:t>
            </a:r>
            <a:r>
              <a:rPr lang="en-US" dirty="0"/>
              <a:t>and </a:t>
            </a:r>
            <a:r>
              <a:rPr lang="en-US" dirty="0" smtClean="0"/>
              <a:t>A</a:t>
            </a:r>
            <a:r>
              <a:rPr lang="en-US" baseline="30000" dirty="0" smtClean="0"/>
              <a:t>-</a:t>
            </a:r>
            <a:r>
              <a:rPr lang="en-US" dirty="0" smtClean="0"/>
              <a:t>         or        B </a:t>
            </a:r>
            <a:r>
              <a:rPr lang="en-US" dirty="0"/>
              <a:t>and BH</a:t>
            </a:r>
            <a:r>
              <a:rPr lang="en-US" baseline="30000" dirty="0"/>
              <a:t>+</a:t>
            </a:r>
            <a:r>
              <a:rPr lang="en-US" dirty="0"/>
              <a:t> </a:t>
            </a:r>
            <a:endParaRPr lang="en-US" dirty="0" smtClean="0"/>
          </a:p>
          <a:p>
            <a:pPr marL="914400" lvl="1" indent="-457200">
              <a:buAutoNum type="arabicPeriod" startAt="2"/>
            </a:pPr>
            <a:r>
              <a:rPr lang="en-US" b="1" dirty="0" smtClean="0"/>
              <a:t>Partial</a:t>
            </a:r>
            <a:r>
              <a:rPr lang="en-US" dirty="0" smtClean="0"/>
              <a:t> neutralization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Start with a weak acid/base and add strong acid/base in a limiting amount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423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729" y="182609"/>
            <a:ext cx="10515600" cy="1325563"/>
          </a:xfrm>
        </p:spPr>
        <p:txBody>
          <a:bodyPr/>
          <a:lstStyle/>
          <a:p>
            <a:r>
              <a:rPr lang="en-US" dirty="0" smtClean="0"/>
              <a:t>H-H equation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703729" y="2208910"/>
                <a:ext cx="10515600" cy="38153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Used to calculate pH of a buffer</a:t>
                </a:r>
              </a:p>
              <a:p>
                <a:r>
                  <a:rPr lang="en-US" dirty="0" smtClean="0"/>
                  <a:t>Relates pH and </a:t>
                </a:r>
                <a:r>
                  <a:rPr lang="en-US" dirty="0" err="1" smtClean="0"/>
                  <a:t>pKa</a:t>
                </a:r>
                <a:r>
                  <a:rPr lang="en-US" dirty="0" smtClean="0"/>
                  <a:t>/</a:t>
                </a:r>
                <a:r>
                  <a:rPr lang="en-US" dirty="0" err="1" smtClean="0"/>
                  <a:t>pKb</a:t>
                </a:r>
                <a:r>
                  <a:rPr lang="en-US" dirty="0" smtClean="0"/>
                  <a:t> numbers</a:t>
                </a:r>
              </a:p>
              <a:p>
                <a:r>
                  <a:rPr lang="en-US" dirty="0" smtClean="0"/>
                  <a:t>How could I better memorize this?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i="1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[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𝐵𝑎𝑠𝑒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]</m:t>
                                </m:r>
                              </m:num>
                              <m:den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𝐴𝑐𝑖𝑑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dirty="0" smtClean="0"/>
                  <a:t>       Here [base] means [conjugate salt A</a:t>
                </a:r>
                <a:r>
                  <a:rPr lang="en-US" baseline="30000" dirty="0" smtClean="0"/>
                  <a:t>-</a:t>
                </a:r>
                <a:r>
                  <a:rPr lang="en-US" dirty="0" smtClean="0"/>
                  <a:t>] 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𝑝𝑂𝐻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i="1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𝐴𝑐𝑖𝑑</m:t>
                                    </m:r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𝑎𝑠𝑒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dirty="0" smtClean="0"/>
                  <a:t>     Here [Acid] means [conjugate salt BH</a:t>
                </a:r>
                <a:r>
                  <a:rPr lang="en-US" baseline="30000" dirty="0" smtClean="0"/>
                  <a:t>+</a:t>
                </a:r>
                <a:r>
                  <a:rPr lang="en-US" dirty="0" smtClean="0"/>
                  <a:t>]</a:t>
                </a:r>
              </a:p>
              <a:p>
                <a:r>
                  <a:rPr lang="en-US" dirty="0" smtClean="0"/>
                  <a:t>So it is always the </a:t>
                </a:r>
                <a:r>
                  <a:rPr lang="en-US" b="1" dirty="0" smtClean="0"/>
                  <a:t>salt form on top</a:t>
                </a:r>
                <a:r>
                  <a:rPr lang="en-US" dirty="0" smtClean="0"/>
                  <a:t> as numerator!</a:t>
                </a:r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29" y="2208910"/>
                <a:ext cx="10515600" cy="3815371"/>
              </a:xfrm>
              <a:prstGeom prst="rect">
                <a:avLst/>
              </a:prstGeom>
              <a:blipFill rotWithShape="0">
                <a:blip r:embed="rId2"/>
                <a:stretch>
                  <a:fillRect l="-1043" t="-2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642646" y="1359477"/>
                <a:ext cx="3736178" cy="8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𝑝𝐻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𝑝</m:t>
                      </m:r>
                      <m:sSub>
                        <m:sSubPr>
                          <m:ctrlPr>
                            <a:rPr lang="en-US" sz="22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2200" i="1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2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2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2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𝐻𝐴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646" y="1359477"/>
                <a:ext cx="3736178" cy="85305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737519" y="1359477"/>
                <a:ext cx="4226751" cy="8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𝑝𝑂𝐻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𝑝</m:t>
                      </m:r>
                      <m:sSub>
                        <m:sSubPr>
                          <m:ctrlPr>
                            <a:rPr lang="en-US" sz="22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2200" i="1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2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2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2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7519" y="1359477"/>
                <a:ext cx="4226751" cy="8530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2319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Calculate pH of a buffer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8835"/>
            <a:ext cx="10053918" cy="484094"/>
          </a:xfrm>
        </p:spPr>
        <p:txBody>
          <a:bodyPr>
            <a:normAutofit/>
          </a:bodyPr>
          <a:lstStyle/>
          <a:p>
            <a:r>
              <a:rPr lang="en-US" dirty="0" smtClean="0"/>
              <a:t>Reaction between the species mixed together?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2022122"/>
            <a:ext cx="5328831" cy="480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No: Use the H-H equation directly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2601446"/>
            <a:ext cx="10363200" cy="3490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Yes: </a:t>
            </a:r>
          </a:p>
          <a:p>
            <a:pPr lvl="1"/>
            <a:r>
              <a:rPr lang="en-US" sz="2400" dirty="0"/>
              <a:t>(1) Find limiting reagent</a:t>
            </a:r>
          </a:p>
          <a:p>
            <a:pPr lvl="1"/>
            <a:r>
              <a:rPr lang="en-US" sz="2400" dirty="0"/>
              <a:t>(2) Write down the neutralization reaction, </a:t>
            </a:r>
            <a:r>
              <a:rPr lang="en-US" sz="2400" dirty="0" smtClean="0"/>
              <a:t>Calculate </a:t>
            </a:r>
            <a:r>
              <a:rPr lang="en-US" sz="2400" dirty="0"/>
              <a:t>the amount of conjugate pair (as leftover reactant, resulted </a:t>
            </a:r>
            <a:r>
              <a:rPr lang="en-US" sz="2400" dirty="0" smtClean="0"/>
              <a:t>product using RICE table)</a:t>
            </a:r>
            <a:endParaRPr lang="en-US" sz="2400" dirty="0"/>
          </a:p>
          <a:p>
            <a:pPr lvl="1"/>
            <a:r>
              <a:rPr lang="en-US" sz="2400" dirty="0"/>
              <a:t>(3) Use H-H equation</a:t>
            </a:r>
          </a:p>
          <a:p>
            <a:pPr lvl="1"/>
            <a:r>
              <a:rPr lang="en-US" sz="2400" dirty="0"/>
              <a:t>Note: The amount of conjugate species could come from two sources: (1) Reactant/product of the neutralization reaction, (2) pre-added weak acid/base/salt in the solution, remember to add them up together</a:t>
            </a:r>
          </a:p>
        </p:txBody>
      </p:sp>
    </p:spTree>
    <p:extLst>
      <p:ext uri="{BB962C8B-B14F-4D97-AF65-F5344CB8AC3E}">
        <p14:creationId xmlns:p14="http://schemas.microsoft.com/office/powerpoint/2010/main" val="162587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124717-499F-436F-B472-F0194A8AE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0499EB-34A3-4C3C-B210-FD26EB5A5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141" y="1519518"/>
            <a:ext cx="10627659" cy="46574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Definition:  procedure in which a strong acid/base of accurate concentration is added stepwise in small amounts (aliquots) to incrementally neutralize a solution</a:t>
            </a:r>
          </a:p>
          <a:p>
            <a:r>
              <a:rPr lang="en-US" dirty="0"/>
              <a:t>Performed to either determine K or measure the concentration of an unknown</a:t>
            </a:r>
          </a:p>
          <a:p>
            <a:r>
              <a:rPr lang="en-US" dirty="0"/>
              <a:t>Other definitions</a:t>
            </a:r>
          </a:p>
          <a:p>
            <a:pPr lvl="1"/>
            <a:r>
              <a:rPr lang="en-US" dirty="0"/>
              <a:t>Analyte-  the “unknown” solution for which you would like to know the concentration (the stuff in the beaker)</a:t>
            </a:r>
          </a:p>
          <a:p>
            <a:pPr lvl="1"/>
            <a:r>
              <a:rPr lang="en-US" dirty="0"/>
              <a:t>Titrant- the “known” solution which you are using to determine the unknown (the stuff in the burette)</a:t>
            </a:r>
          </a:p>
          <a:p>
            <a:pPr lvl="1"/>
            <a:r>
              <a:rPr lang="en-US" dirty="0"/>
              <a:t>Indicator-  compound that changes the color of the solution used to determine when the pH has undergone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D130B4-F7D6-4252-8CEE-F587FC4A0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20E3-CD67-4BDF-82DB-3D5FCA5A49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2646</TotalTime>
  <Words>1343</Words>
  <Application>Microsoft Macintosh PowerPoint</Application>
  <PresentationFormat>Widescreen</PresentationFormat>
  <Paragraphs>165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</vt:lpstr>
      <vt:lpstr>Calibri Light</vt:lpstr>
      <vt:lpstr>Cambria Math</vt:lpstr>
      <vt:lpstr>Wingdings</vt:lpstr>
      <vt:lpstr>等线</vt:lpstr>
      <vt:lpstr>Arial</vt:lpstr>
      <vt:lpstr>Office Theme</vt:lpstr>
      <vt:lpstr>Exam 3 review  Acid/Base Equilibria and Solubility Equilibrium</vt:lpstr>
      <vt:lpstr>Acid/Base Equilibria</vt:lpstr>
      <vt:lpstr>Solubility Equilibria</vt:lpstr>
      <vt:lpstr>Buffers</vt:lpstr>
      <vt:lpstr>Common strong/weak acid/base</vt:lpstr>
      <vt:lpstr>Buffers </vt:lpstr>
      <vt:lpstr>H-H equation</vt:lpstr>
      <vt:lpstr>Calculate pH of a buffer</vt:lpstr>
      <vt:lpstr>Titration</vt:lpstr>
      <vt:lpstr>Titration</vt:lpstr>
      <vt:lpstr>Indicators</vt:lpstr>
      <vt:lpstr>Polyprotic acids</vt:lpstr>
      <vt:lpstr>Dominant species @ a pH</vt:lpstr>
      <vt:lpstr>Solubility Equilibria</vt:lpstr>
      <vt:lpstr>Examples: #1. Indicator choice</vt:lpstr>
      <vt:lpstr>Examples: #2. Dominant species</vt:lpstr>
      <vt:lpstr>Examples: #3. Polyprotic acid</vt:lpstr>
      <vt:lpstr>Examples: #4. Ksp (x to Ksp)</vt:lpstr>
      <vt:lpstr>Examples: # 5. Ksp  (Ksp to x)</vt:lpstr>
      <vt:lpstr>Examples: # 6. H-H equation</vt:lpstr>
      <vt:lpstr>Examples: # 7. Titration practice (reading curves)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Review Week of 9/24-9/28</dc:title>
  <dc:creator>Geoffrey Geberth</dc:creator>
  <cp:lastModifiedBy>Shichao He</cp:lastModifiedBy>
  <cp:revision>340</cp:revision>
  <dcterms:created xsi:type="dcterms:W3CDTF">2018-09-28T14:56:25Z</dcterms:created>
  <dcterms:modified xsi:type="dcterms:W3CDTF">2018-11-06T01:02:55Z</dcterms:modified>
</cp:coreProperties>
</file>